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4" r:id="rId10"/>
    <p:sldId id="275" r:id="rId11"/>
    <p:sldId id="277" r:id="rId12"/>
    <p:sldId id="276" r:id="rId13"/>
    <p:sldId id="270" r:id="rId14"/>
    <p:sldId id="271" r:id="rId15"/>
    <p:sldId id="288" r:id="rId16"/>
    <p:sldId id="278" r:id="rId17"/>
    <p:sldId id="282" r:id="rId18"/>
    <p:sldId id="283" r:id="rId19"/>
    <p:sldId id="285" r:id="rId20"/>
    <p:sldId id="279" r:id="rId21"/>
    <p:sldId id="289" r:id="rId22"/>
    <p:sldId id="287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Wingdings 3" pitchFamily="2" charset="2"/>
      <p:regular r:id="rId4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5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0" autoAdjust="0"/>
    <p:restoredTop sz="93433" autoAdjust="0"/>
  </p:normalViewPr>
  <p:slideViewPr>
    <p:cSldViewPr snapToObjects="1" showGuides="1">
      <p:cViewPr varScale="1">
        <p:scale>
          <a:sx n="149" d="100"/>
          <a:sy n="149" d="100"/>
        </p:scale>
        <p:origin x="832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K" dirty="0"/>
              <a:t>Mention this is an endpoint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63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26 October 2023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ST3ITS3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Henrik Bitsch Kirk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06877298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26 October 2023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ST3ITS3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Henrik Bitsch Kirk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8239480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26 October 2023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Associate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ST3ITS3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Henrik Bitsch Kirk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82478778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 dirty="0"/>
              <a:t>26/10/2023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2072777280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ST3ITS3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Henrik Bitsch Kirk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26 October 2023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Associate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Electrical and Computer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02/11/2023</a:t>
            </a:fld>
            <a:r>
              <a:rPr lang="en-GB"/>
              <a:t>26/10/2023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Status#successful_responses" TargetMode="External"/><Relationship Id="rId2" Type="http://schemas.openxmlformats.org/officeDocument/2006/relationships/hyperlink" Target="https://developer.mozilla.org/en-US/docs/Web/HTTP/Status#information_response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veloper.mozilla.org/en-US/docs/Web/HTTP/Status#server_error_responses" TargetMode="External"/><Relationship Id="rId5" Type="http://schemas.openxmlformats.org/officeDocument/2006/relationships/hyperlink" Target="https://developer.mozilla.org/en-US/docs/Web/HTTP/Status#client_error_responses" TargetMode="External"/><Relationship Id="rId4" Type="http://schemas.openxmlformats.org/officeDocument/2006/relationships/hyperlink" Target="https://developer.mozilla.org/en-US/docs/Web/HTTP/Status#redirection_message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pi/microsoft.aspnetcore.mvc.iactionresult?view=aspnetcore-7.0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tonsoft.com/json" TargetMode="External"/><Relationship Id="rId2" Type="http://schemas.openxmlformats.org/officeDocument/2006/relationships/hyperlink" Target="https://cvrapi.dk/api?search=novo&amp;country=dk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earn.microsoft.com/en-us/dotnet/api/system.xml.xmldocument?view=net-6.0" TargetMode="External"/><Relationship Id="rId4" Type="http://schemas.openxmlformats.org/officeDocument/2006/relationships/hyperlink" Target="https://cvrapi.dk/api?search=novo&amp;country=dk&amp;format=x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vrapi.dk/api?search=novo&amp;country=dk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GB" dirty="0"/>
              <a:t>ASP.NET </a:t>
            </a:r>
            <a:r>
              <a:rPr lang="en-GB" dirty="0" err="1"/>
              <a:t>WebAPI</a:t>
            </a:r>
            <a:r>
              <a:rPr lang="en-GB" dirty="0"/>
              <a:t> intro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B7AB-7C3E-0841-27FB-2A20E2A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Generated Code -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55BB-8A99-F6D8-7008-988688FBC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4226236" cy="4072203"/>
          </a:xfrm>
        </p:spPr>
        <p:txBody>
          <a:bodyPr/>
          <a:lstStyle/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WeatherForecast.cs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</a:rPr>
              <a:t>Controllers/</a:t>
            </a:r>
          </a:p>
          <a:p>
            <a:pPr lvl="1" indent="0">
              <a:buNone/>
            </a:pPr>
            <a:r>
              <a:rPr lang="en-GB" dirty="0" err="1">
                <a:solidFill>
                  <a:srgbClr val="000000"/>
                </a:solidFill>
              </a:rPr>
              <a:t>WeatherForecastController.cs</a:t>
            </a:r>
            <a:endParaRPr lang="en-GB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Program.cs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marL="774900" lvl="1" indent="-342900"/>
            <a:endParaRPr lang="en-GB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5CFA-6FE8-5E15-55C5-61B0B8AD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2CC-8921-9F49-B110-C6F081840CEE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F3D86-A97C-56F0-ADD2-C46377D20E3F}"/>
              </a:ext>
            </a:extLst>
          </p:cNvPr>
          <p:cNvSpPr txBox="1"/>
          <p:nvPr/>
        </p:nvSpPr>
        <p:spPr>
          <a:xfrm>
            <a:off x="5212075" y="1196752"/>
            <a:ext cx="6718612" cy="2911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WeatherForecast</a:t>
            </a:r>
            <a:endParaRPr lang="en-GB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DateOnly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Date {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TemperatureC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TemperatureF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=&gt;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32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(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)(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TemperatureC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0.5556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? Summary {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}</a:t>
            </a:r>
          </a:p>
          <a:p>
            <a:pPr marL="576000" lvl="2" indent="0">
              <a:lnSpc>
                <a:spcPct val="150000"/>
              </a:lnSpc>
              <a:buNone/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sz="1600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35ED74-8A69-0A40-BA2A-BC5363332A79}"/>
              </a:ext>
            </a:extLst>
          </p:cNvPr>
          <p:cNvCxnSpPr>
            <a:cxnSpLocks/>
          </p:cNvCxnSpPr>
          <p:nvPr/>
        </p:nvCxnSpPr>
        <p:spPr bwMode="auto">
          <a:xfrm>
            <a:off x="3430116" y="1556792"/>
            <a:ext cx="2304256" cy="288032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690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B7AB-7C3E-0841-27FB-2A20E2A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55BB-8A99-F6D8-7008-988688FBC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4316485" cy="4072203"/>
          </a:xfrm>
        </p:spPr>
        <p:txBody>
          <a:bodyPr/>
          <a:lstStyle/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WeatherForecast.cs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</a:rPr>
              <a:t>Controllers/</a:t>
            </a:r>
          </a:p>
          <a:p>
            <a:pPr lvl="1" indent="0">
              <a:buNone/>
            </a:pPr>
            <a:r>
              <a:rPr lang="en-GB" dirty="0" err="1">
                <a:solidFill>
                  <a:srgbClr val="000000"/>
                </a:solidFill>
              </a:rPr>
              <a:t>WeatherForecastController.cs</a:t>
            </a:r>
            <a:endParaRPr lang="en-GB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Program.cs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marL="774900" lvl="1" indent="-342900"/>
            <a:endParaRPr lang="en-GB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5CFA-6FE8-5E15-55C5-61B0B8AD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2CC-8921-9F49-B110-C6F081840CEE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F3D86-A97C-56F0-ADD2-C46377D20E3F}"/>
              </a:ext>
            </a:extLst>
          </p:cNvPr>
          <p:cNvSpPr txBox="1"/>
          <p:nvPr/>
        </p:nvSpPr>
        <p:spPr>
          <a:xfrm>
            <a:off x="5302324" y="228627"/>
            <a:ext cx="6718612" cy="623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ApiController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[Route(</a:t>
            </a:r>
            <a:r>
              <a:rPr lang="en-GB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"[controller]"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WeatherForecastController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ControllerBase</a:t>
            </a: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HttpGet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(Name = </a:t>
            </a:r>
            <a:r>
              <a:rPr lang="en-GB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GetWeatherForecast</a:t>
            </a:r>
            <a:r>
              <a:rPr lang="en-GB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public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IEnumerable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WeatherForecast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Get() 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Enumerable.Range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).Select(index =&gt; </a:t>
            </a: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             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WeatherForecast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ct val="150000"/>
              </a:lnSpc>
              <a:buNone/>
            </a:pPr>
            <a:r>
              <a:rPr lang="en-GB" sz="1600" dirty="0">
                <a:solidFill>
                  <a:srgbClr val="0000FF"/>
                </a:solidFill>
                <a:latin typeface="Menlo" panose="020B0609030804020204" pitchFamily="49" charset="0"/>
              </a:rPr>
              <a:t>      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 =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DateOnly.FromDateTime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ct val="150000"/>
              </a:lnSpc>
              <a:buNone/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	              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DateTime.Now.AddDays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(index)),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TemperatureC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Random.Shared.Next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(-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55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Summary = Summaries[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Random.Shared.Next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Summaries.Length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})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.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ToArray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lnSpc>
                <a:spcPct val="150000"/>
              </a:lnSpc>
              <a:buNone/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20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35ED74-8A69-0A40-BA2A-BC5363332A79}"/>
              </a:ext>
            </a:extLst>
          </p:cNvPr>
          <p:cNvCxnSpPr>
            <a:cxnSpLocks/>
          </p:cNvCxnSpPr>
          <p:nvPr/>
        </p:nvCxnSpPr>
        <p:spPr bwMode="auto">
          <a:xfrm flipV="1">
            <a:off x="3718148" y="1196752"/>
            <a:ext cx="1476165" cy="936104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600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B7AB-7C3E-0841-27FB-2A20E2A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55BB-8A99-F6D8-7008-988688FBC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4208474" cy="4072203"/>
          </a:xfrm>
        </p:spPr>
        <p:txBody>
          <a:bodyPr/>
          <a:lstStyle/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WeatherForecast.cs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</a:rPr>
              <a:t>Controllers/</a:t>
            </a:r>
          </a:p>
          <a:p>
            <a:pPr lvl="1" indent="0">
              <a:buNone/>
            </a:pPr>
            <a:r>
              <a:rPr lang="en-GB" dirty="0" err="1">
                <a:solidFill>
                  <a:srgbClr val="000000"/>
                </a:solidFill>
              </a:rPr>
              <a:t>WeatherForecastController.cs</a:t>
            </a:r>
            <a:endParaRPr lang="en-GB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Program.cs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marL="774900" lvl="1" indent="-342900"/>
            <a:endParaRPr lang="en-GB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5CFA-6FE8-5E15-55C5-61B0B8AD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2CC-8921-9F49-B110-C6F081840CEE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F3D86-A97C-56F0-ADD2-C46377D20E3F}"/>
              </a:ext>
            </a:extLst>
          </p:cNvPr>
          <p:cNvSpPr txBox="1"/>
          <p:nvPr/>
        </p:nvSpPr>
        <p:spPr>
          <a:xfrm>
            <a:off x="5446340" y="766550"/>
            <a:ext cx="6502588" cy="5862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builder =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WebApplication.CreateBuilder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Add services to the container.</a:t>
            </a:r>
            <a:endParaRPr lang="en-GB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builder.Services.AddControllers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builder.Services.AddEndpointsApiExplorer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builder.Services.AddSwaggerGen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app =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builder.Build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  <a:b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Configure the HTTP request pipeline.</a:t>
            </a:r>
            <a:endParaRPr lang="en-GB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app.Environment.IsDevelopment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app.UseSwagger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app.UseSwaggerUI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app.UseHttpsRedirection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app.UseAuthorization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app.MapControllers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app.Run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  <a:endParaRPr lang="en-GB" sz="1600" b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endParaRPr lang="en-DK" sz="1600" dirty="0">
              <a:latin typeface="+mn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810800-7E38-29A4-35DE-CC942399C4CB}"/>
              </a:ext>
            </a:extLst>
          </p:cNvPr>
          <p:cNvCxnSpPr>
            <a:cxnSpLocks/>
          </p:cNvCxnSpPr>
          <p:nvPr/>
        </p:nvCxnSpPr>
        <p:spPr bwMode="auto">
          <a:xfrm flipV="1">
            <a:off x="2349996" y="1196752"/>
            <a:ext cx="2844317" cy="1512168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504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ED5B-ADB6-5429-63D4-FC672F0F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Exercises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852-958F-70B1-3CA8-5FED354EC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sz="3600" dirty="0"/>
              <a:t>Solve </a:t>
            </a:r>
            <a:r>
              <a:rPr lang="en-DK" sz="3600" b="1" dirty="0"/>
              <a:t>1</a:t>
            </a:r>
            <a:r>
              <a:rPr lang="en-DK" sz="3600" dirty="0"/>
              <a:t> and </a:t>
            </a:r>
            <a:r>
              <a:rPr lang="en-DK" sz="3600" b="1" dirty="0"/>
              <a:t>2</a:t>
            </a:r>
            <a:endParaRPr lang="en-DK" sz="3600" dirty="0"/>
          </a:p>
          <a:p>
            <a:endParaRPr lang="en-DK" sz="3600" dirty="0"/>
          </a:p>
          <a:p>
            <a:r>
              <a:rPr lang="en-DK" sz="3600" dirty="0"/>
              <a:t>Jump to Bonus when done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DDDFB-51B6-E5A2-9EFB-91EF12B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DCF2-2C5C-3445-A86C-E12C56B09B2F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38D225-0F5B-45A1-14D9-1C29769A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66" y="2308875"/>
            <a:ext cx="5857930" cy="43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6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1E8BB-3A19-8DC0-2F1D-A5CF40D4B0F2}"/>
              </a:ext>
            </a:extLst>
          </p:cNvPr>
          <p:cNvSpPr txBox="1"/>
          <p:nvPr/>
        </p:nvSpPr>
        <p:spPr>
          <a:xfrm>
            <a:off x="5174324" y="980728"/>
            <a:ext cx="6718612" cy="3653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HttpGet</a:t>
            </a:r>
            <a:r>
              <a:rPr lang="en-GB" sz="160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"{id}"</a:t>
            </a:r>
            <a:r>
              <a:rPr lang="en-GB" sz="160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Task&lt;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ActionResult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GetTodoItem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id)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endParaRPr lang="en-GB" sz="1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GB" sz="16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…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GB" sz="1600" b="0" i="0" dirty="0">
                <a:solidFill>
                  <a:srgbClr val="0770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NotFound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7117B-C916-519A-4EC5-0BB112EA7559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return resources from a web server API (one or many)</a:t>
            </a:r>
          </a:p>
        </p:txBody>
      </p:sp>
    </p:spTree>
    <p:extLst>
      <p:ext uri="{BB962C8B-B14F-4D97-AF65-F5344CB8AC3E}">
        <p14:creationId xmlns:p14="http://schemas.microsoft.com/office/powerpoint/2010/main" val="48734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448C-6B18-9B59-D6A9-BA5747A5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Task + async/Await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9E1E4-FD04-96A1-9B7E-9210F5DCA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You will see this in much greater details in SW4SWD</a:t>
            </a:r>
          </a:p>
          <a:p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DK" dirty="0"/>
              <a:t> is a lightwait thread.</a:t>
            </a:r>
          </a:p>
          <a:p>
            <a:pPr marL="774900" lvl="1" indent="-342900"/>
            <a:r>
              <a:rPr lang="en-DK" dirty="0"/>
              <a:t>“All” methods that is contains ‘async’ in name returns a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DK" dirty="0">
                <a:latin typeface="Consolas" panose="020B0609020204030204" pitchFamily="49" charset="0"/>
                <a:cs typeface="Consolas" panose="020B0609020204030204" pitchFamily="49" charset="0"/>
              </a:rPr>
              <a:t>sk&lt;T&gt; </a:t>
            </a:r>
            <a:r>
              <a:rPr lang="en-DK" dirty="0"/>
              <a:t>can contain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DK" dirty="0"/>
              <a:t> unwraps (among other things) inner data</a:t>
            </a:r>
          </a:p>
          <a:p>
            <a:pPr marL="774900" lvl="1" indent="-342900"/>
            <a:r>
              <a:rPr lang="en-GB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GB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stringData</a:t>
            </a:r>
            <a:r>
              <a:rPr lang="en-GB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GB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httpClient.GetStringAsync</a:t>
            </a:r>
            <a:r>
              <a:rPr lang="en-GB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(URL);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cs typeface="Consolas" panose="020B0609020204030204" pitchFamily="49" charset="0"/>
              </a:rPr>
              <a:t>If you uses await in a method body, the body needs to be decorated with </a:t>
            </a:r>
            <a:r>
              <a:rPr lang="en-GB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dirty="0">
                <a:cs typeface="Consolas" panose="020B0609020204030204" pitchFamily="49" charset="0"/>
              </a:rPr>
              <a:t> and return a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endParaRPr lang="en-DK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7497C-3F56-3A49-2033-2318CD95C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2E5E-3098-374F-BBF6-86D3927121A0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32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POST</a:t>
            </a:r>
          </a:p>
          <a:p>
            <a:pPr>
              <a:buNone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9B4BE-5239-B6E2-9657-F5D0A95880FF}"/>
              </a:ext>
            </a:extLst>
          </p:cNvPr>
          <p:cNvSpPr txBox="1"/>
          <p:nvPr/>
        </p:nvSpPr>
        <p:spPr>
          <a:xfrm>
            <a:off x="5174324" y="980728"/>
            <a:ext cx="6718612" cy="328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HttpPost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Task&lt;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ActionResult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Created(“</a:t>
            </a:r>
            <a:r>
              <a:rPr lang="en-GB" sz="16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todoitem”,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endParaRPr lang="en-GB" sz="1600" b="0" i="0" dirty="0">
              <a:solidFill>
                <a:srgbClr val="16161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CreatedAtAction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GetTodoItem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new { id = </a:t>
            </a:r>
            <a:r>
              <a:rPr lang="en-GB" sz="16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todoItem.Id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}, </a:t>
            </a:r>
            <a:r>
              <a:rPr lang="en-GB" sz="1600" b="0" i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52FF3-EF10-F712-0377-510C7123D4A1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create new resources on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19551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POST</a:t>
            </a:r>
          </a:p>
          <a:p>
            <a:pPr>
              <a:buNone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DELETE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9B4BE-5239-B6E2-9657-F5D0A95880FF}"/>
              </a:ext>
            </a:extLst>
          </p:cNvPr>
          <p:cNvSpPr txBox="1"/>
          <p:nvPr/>
        </p:nvSpPr>
        <p:spPr>
          <a:xfrm>
            <a:off x="5174324" y="980728"/>
            <a:ext cx="6718612" cy="3653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HttpPut</a:t>
            </a:r>
            <a:r>
              <a:rPr lang="en-GB" sz="1600" b="0" i="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"{id}"</a:t>
            </a:r>
            <a:r>
              <a:rPr lang="en-GB" sz="1600" b="0" i="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Task&lt;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IActionResult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PutTodoItem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id,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if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(id !=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todoItem.Id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BadRequest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GB" sz="1600" dirty="0">
              <a:solidFill>
                <a:srgbClr val="16161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-GB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NoContent</a:t>
            </a:r>
            <a:r>
              <a:rPr lang="en-GB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94369-0146-F8A2-75FB-9985060947A7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update existing resources on the server</a:t>
            </a:r>
          </a:p>
        </p:txBody>
      </p:sp>
    </p:spTree>
    <p:extLst>
      <p:ext uri="{BB962C8B-B14F-4D97-AF65-F5344CB8AC3E}">
        <p14:creationId xmlns:p14="http://schemas.microsoft.com/office/powerpoint/2010/main" val="1295823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POST</a:t>
            </a:r>
          </a:p>
          <a:p>
            <a:pPr>
              <a:buNone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DELETE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9B4BE-5239-B6E2-9657-F5D0A95880FF}"/>
              </a:ext>
            </a:extLst>
          </p:cNvPr>
          <p:cNvSpPr txBox="1"/>
          <p:nvPr/>
        </p:nvSpPr>
        <p:spPr>
          <a:xfrm>
            <a:off x="5174324" y="980728"/>
            <a:ext cx="6718612" cy="328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HttpDelete</a:t>
            </a:r>
            <a:r>
              <a:rPr lang="en-GB" sz="1600" b="0" i="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"{id}"</a:t>
            </a:r>
            <a:r>
              <a:rPr lang="en-GB" sz="1600" b="0" i="0" dirty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Task&lt;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IActionResult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sz="1600" b="0" i="0" dirty="0" err="1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DeleteTodoItem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id) 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null; // Find resources somewhere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todoItem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GB" sz="1600" b="0" i="0" dirty="0">
                <a:solidFill>
                  <a:srgbClr val="0770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NotFound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b="0" i="0" dirty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b="0" i="0" dirty="0" err="1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NoContent</a:t>
            </a: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GB" sz="1600" b="0" i="0" dirty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94369-0146-F8A2-75FB-9985060947A7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delete resources from the </a:t>
            </a:r>
          </a:p>
        </p:txBody>
      </p:sp>
    </p:spTree>
    <p:extLst>
      <p:ext uri="{BB962C8B-B14F-4D97-AF65-F5344CB8AC3E}">
        <p14:creationId xmlns:p14="http://schemas.microsoft.com/office/powerpoint/2010/main" val="59560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9B4-50AA-871E-10D6-82435F60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C559-DD12-B756-A186-AF659A67B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2156246" cy="4521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HTTP Verbs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POST</a:t>
            </a:r>
          </a:p>
          <a:p>
            <a:pPr>
              <a:buNone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b="1" dirty="0"/>
              <a:t>PATCH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DELETE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0DC8A-DBC2-4C43-5D2D-48EF6767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D4E6-F295-594A-B681-4C92E48DF260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94369-0146-F8A2-75FB-9985060947A7}"/>
              </a:ext>
            </a:extLst>
          </p:cNvPr>
          <p:cNvSpPr txBox="1"/>
          <p:nvPr/>
        </p:nvSpPr>
        <p:spPr>
          <a:xfrm>
            <a:off x="5174324" y="5125096"/>
            <a:ext cx="597666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Used to update resources from partial documents</a:t>
            </a:r>
          </a:p>
        </p:txBody>
      </p:sp>
    </p:spTree>
    <p:extLst>
      <p:ext uri="{BB962C8B-B14F-4D97-AF65-F5344CB8AC3E}">
        <p14:creationId xmlns:p14="http://schemas.microsoft.com/office/powerpoint/2010/main" val="3926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XML /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ASP.NET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FA25-6D57-8DE1-2330-78F4048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HTTP REsponse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0338D-7CDB-C556-23F6-D00073F94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B1B1B"/>
                </a:solidFill>
                <a:effectLst/>
                <a:hlinkClick r:id="rId2"/>
              </a:rPr>
              <a:t>Informational responses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(100 – 199)</a:t>
            </a:r>
          </a:p>
          <a:p>
            <a:pPr marL="457200" indent="-4572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B1B1B"/>
                </a:solidFill>
                <a:effectLst/>
                <a:hlinkClick r:id="rId3"/>
              </a:rPr>
              <a:t>Successful responses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(200 – 299)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200 OK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b="0" i="0" dirty="0">
                <a:solidFill>
                  <a:srgbClr val="1B1B1B"/>
                </a:solidFill>
                <a:effectLst/>
              </a:rPr>
              <a:t>201 CREATED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204 NO CONTENT</a:t>
            </a:r>
            <a:endParaRPr lang="en-GB" b="0" i="0" dirty="0">
              <a:solidFill>
                <a:srgbClr val="1B1B1B"/>
              </a:solidFill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0" i="0" u="sng" dirty="0">
                <a:solidFill>
                  <a:srgbClr val="1B1B1B"/>
                </a:solidFill>
                <a:effectLst/>
                <a:hlinkClick r:id="rId4"/>
              </a:rPr>
              <a:t>Redirection messages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(300 – 399)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NOT MODIFIED</a:t>
            </a:r>
            <a:endParaRPr lang="en-GB" b="0" i="0" dirty="0">
              <a:solidFill>
                <a:srgbClr val="1B1B1B"/>
              </a:solidFill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B1B1B"/>
                </a:solidFill>
                <a:effectLst/>
                <a:hlinkClick r:id="rId5"/>
              </a:rPr>
              <a:t>Client error responses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(400 – 499)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403 FORBIDDEN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b="0" i="0" dirty="0">
                <a:solidFill>
                  <a:srgbClr val="1B1B1B"/>
                </a:solidFill>
                <a:effectLst/>
              </a:rPr>
              <a:t>404 NOT FOUND</a:t>
            </a:r>
          </a:p>
          <a:p>
            <a:pPr marL="457200" indent="-457200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1B1B1B"/>
                </a:solidFill>
                <a:effectLst/>
                <a:hlinkClick r:id="rId6"/>
              </a:rPr>
              <a:t>Server error responses</a:t>
            </a:r>
            <a:r>
              <a:rPr lang="en-GB" b="0" i="0" dirty="0">
                <a:solidFill>
                  <a:srgbClr val="1B1B1B"/>
                </a:solidFill>
                <a:effectLst/>
              </a:rPr>
              <a:t> (500 – 599)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>
                <a:solidFill>
                  <a:srgbClr val="1B1B1B"/>
                </a:solidFill>
              </a:rPr>
              <a:t>500 INTERNAL SERVER ERROR</a:t>
            </a:r>
            <a:endParaRPr lang="en-GB" b="0" i="0" dirty="0">
              <a:solidFill>
                <a:srgbClr val="1B1B1B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476C-34C4-CA1D-F283-DE792324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B02B8-4A2D-C446-89CD-2C5FF3007651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790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07FB-DDB8-C04D-AA10-955CB54B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IActionResult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4335E-AE2D-0360-F25C-46F56DEF0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A40C-35E5-324B-81DC-9D15F0656524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4A9F4-C3C1-3E36-5900-D449846BA3DE}"/>
              </a:ext>
            </a:extLst>
          </p:cNvPr>
          <p:cNvSpPr/>
          <p:nvPr/>
        </p:nvSpPr>
        <p:spPr bwMode="auto">
          <a:xfrm>
            <a:off x="4005681" y="1628800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  <a:hlinkClick r:id="rId2"/>
              </a:rPr>
              <a:t>IActionResult</a:t>
            </a:r>
            <a:endParaRPr kumimoji="0" lang="en-DK" sz="16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BAD46-5EF8-4A24-EA1B-3F93F2D114FA}"/>
              </a:ext>
            </a:extLst>
          </p:cNvPr>
          <p:cNvSpPr/>
          <p:nvPr/>
        </p:nvSpPr>
        <p:spPr bwMode="auto">
          <a:xfrm>
            <a:off x="4969084" y="3364672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ObjectResult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7430EC-1ECC-A576-5A34-C135D9351215}"/>
              </a:ext>
            </a:extLst>
          </p:cNvPr>
          <p:cNvSpPr/>
          <p:nvPr/>
        </p:nvSpPr>
        <p:spPr bwMode="auto">
          <a:xfrm>
            <a:off x="4005681" y="2492896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DK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ActionResult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DB553C-2E82-CD81-51AF-4FE1598A5901}"/>
              </a:ext>
            </a:extLst>
          </p:cNvPr>
          <p:cNvCxnSpPr>
            <a:stCxn id="7" idx="0"/>
            <a:endCxn id="5" idx="2"/>
          </p:cNvCxnSpPr>
          <p:nvPr/>
        </p:nvCxnSpPr>
        <p:spPr bwMode="auto">
          <a:xfrm flipV="1">
            <a:off x="5049797" y="2060848"/>
            <a:ext cx="0" cy="4320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4B815A-7647-2F83-FE81-6DC69B57DC20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 bwMode="auto">
          <a:xfrm flipH="1" flipV="1">
            <a:off x="5049797" y="2924944"/>
            <a:ext cx="963403" cy="43972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4B8BD-1CBE-43B0-BCF1-DC671026AAF5}"/>
              </a:ext>
            </a:extLst>
          </p:cNvPr>
          <p:cNvSpPr/>
          <p:nvPr/>
        </p:nvSpPr>
        <p:spPr bwMode="auto">
          <a:xfrm>
            <a:off x="2689839" y="3356992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600" dirty="0"/>
              <a:t>StatusCode</a:t>
            </a:r>
            <a:r>
              <a:rPr kumimoji="0" lang="en-DK" sz="16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Result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D21186-914B-C3D0-1D77-BC0986F438C6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 bwMode="auto">
          <a:xfrm flipV="1">
            <a:off x="3733955" y="2924944"/>
            <a:ext cx="1315842" cy="432048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9E5223-F98D-C33F-62CC-F1DA74869063}"/>
              </a:ext>
            </a:extLst>
          </p:cNvPr>
          <p:cNvSpPr/>
          <p:nvPr/>
        </p:nvSpPr>
        <p:spPr bwMode="auto">
          <a:xfrm>
            <a:off x="837329" y="4192615"/>
            <a:ext cx="1224136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600" dirty="0"/>
              <a:t>OkResult</a:t>
            </a:r>
            <a:endParaRPr kumimoji="0" lang="en-DK" sz="16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432CC2-C4DE-B97D-87E7-AEA6E18916B5}"/>
              </a:ext>
            </a:extLst>
          </p:cNvPr>
          <p:cNvSpPr/>
          <p:nvPr/>
        </p:nvSpPr>
        <p:spPr bwMode="auto">
          <a:xfrm>
            <a:off x="2689839" y="4192614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600" dirty="0"/>
              <a:t>NoContentResult</a:t>
            </a:r>
            <a:endParaRPr kumimoji="0" lang="en-DK" sz="16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916695-7BBA-5770-B00F-552AC7345472}"/>
              </a:ext>
            </a:extLst>
          </p:cNvPr>
          <p:cNvCxnSpPr>
            <a:cxnSpLocks/>
            <a:stCxn id="18" idx="0"/>
            <a:endCxn id="11" idx="2"/>
          </p:cNvCxnSpPr>
          <p:nvPr/>
        </p:nvCxnSpPr>
        <p:spPr bwMode="auto">
          <a:xfrm flipV="1">
            <a:off x="3733955" y="3789040"/>
            <a:ext cx="0" cy="403574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1C442-D04B-AED5-5997-B50BB6BA42EA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V="1">
            <a:off x="1434199" y="3789040"/>
            <a:ext cx="2299756" cy="403574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9201A1E-D8BE-AB09-99C4-F2088F16A047}"/>
              </a:ext>
            </a:extLst>
          </p:cNvPr>
          <p:cNvSpPr/>
          <p:nvPr/>
        </p:nvSpPr>
        <p:spPr bwMode="auto">
          <a:xfrm>
            <a:off x="5604311" y="4192614"/>
            <a:ext cx="2088232" cy="432048"/>
          </a:xfrm>
          <a:prstGeom prst="rect">
            <a:avLst/>
          </a:prstGeom>
          <a:noFill/>
          <a:ln w="1778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600" dirty="0"/>
              <a:t>CreatedResult</a:t>
            </a:r>
            <a:endParaRPr kumimoji="0" lang="en-DK" sz="16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B0B115-4A73-642B-1E5F-DF4B602E525E}"/>
              </a:ext>
            </a:extLst>
          </p:cNvPr>
          <p:cNvCxnSpPr>
            <a:cxnSpLocks/>
            <a:stCxn id="24" idx="0"/>
            <a:endCxn id="6" idx="2"/>
          </p:cNvCxnSpPr>
          <p:nvPr/>
        </p:nvCxnSpPr>
        <p:spPr bwMode="auto">
          <a:xfrm flipH="1" flipV="1">
            <a:off x="6013200" y="3796720"/>
            <a:ext cx="635227" cy="395894"/>
          </a:xfrm>
          <a:prstGeom prst="straightConnector1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9B4EB0-683A-6B23-6022-31FCDA9B6BF5}"/>
              </a:ext>
            </a:extLst>
          </p:cNvPr>
          <p:cNvSpPr txBox="1"/>
          <p:nvPr/>
        </p:nvSpPr>
        <p:spPr>
          <a:xfrm>
            <a:off x="8254652" y="1418738"/>
            <a:ext cx="3312368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Helper methods for creating Results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Ok(), NoContent(), etc…</a:t>
            </a:r>
          </a:p>
        </p:txBody>
      </p:sp>
    </p:spTree>
    <p:extLst>
      <p:ext uri="{BB962C8B-B14F-4D97-AF65-F5344CB8AC3E}">
        <p14:creationId xmlns:p14="http://schemas.microsoft.com/office/powerpoint/2010/main" val="193148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ED5B-ADB6-5429-63D4-FC672F0F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Exercises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852-958F-70B1-3CA8-5FED354EC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1"/>
            <a:ext cx="5324598" cy="4521366"/>
          </a:xfrm>
        </p:spPr>
        <p:txBody>
          <a:bodyPr/>
          <a:lstStyle/>
          <a:p>
            <a:r>
              <a:rPr lang="en-DK" sz="3600" dirty="0"/>
              <a:t>Continue on </a:t>
            </a:r>
            <a:r>
              <a:rPr lang="en-DK" sz="3600" b="1" dirty="0"/>
              <a:t>1</a:t>
            </a:r>
            <a:r>
              <a:rPr lang="en-DK" sz="3600" dirty="0"/>
              <a:t> and </a:t>
            </a:r>
            <a:r>
              <a:rPr lang="en-DK" sz="3600" b="1" dirty="0"/>
              <a:t>2</a:t>
            </a:r>
            <a:endParaRPr lang="en-DK" sz="3600" dirty="0"/>
          </a:p>
          <a:p>
            <a:endParaRPr lang="en-DK" sz="3600" dirty="0"/>
          </a:p>
          <a:p>
            <a:r>
              <a:rPr lang="en-DK" sz="3600" dirty="0"/>
              <a:t>Solve </a:t>
            </a:r>
            <a:r>
              <a:rPr lang="en-DK" sz="3600" b="1" dirty="0"/>
              <a:t>3-&gt;</a:t>
            </a:r>
            <a:endParaRPr lang="en-DK" sz="3600" dirty="0"/>
          </a:p>
          <a:p>
            <a:endParaRPr lang="en-DK" sz="3600" dirty="0"/>
          </a:p>
          <a:p>
            <a:r>
              <a:rPr lang="en-DK" sz="3600" dirty="0"/>
              <a:t>Jump to Bonus when done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DDDFB-51B6-E5A2-9EFB-91EF12B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DCF2-2C5C-3445-A86C-E12C56B09B2F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B22267C-0624-F861-C96D-22CE09F1E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66" y="2308875"/>
            <a:ext cx="5857930" cy="433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692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CDF9-5428-E30A-EF38-B29BBE1A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Where Do Data come from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342FB9-5ABD-396F-9334-5B771781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Any one system can’t contain all the needed data</a:t>
            </a:r>
          </a:p>
          <a:p>
            <a:endParaRPr lang="en-DK" dirty="0"/>
          </a:p>
          <a:p>
            <a:r>
              <a:rPr lang="en-DK" dirty="0"/>
              <a:t>So how does an application get data from </a:t>
            </a:r>
            <a:r>
              <a:rPr lang="en-DK" i="1" dirty="0"/>
              <a:t>another</a:t>
            </a:r>
            <a:r>
              <a:rPr lang="en-DK" dirty="0"/>
              <a:t> application?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D3B8-C95C-8B0F-9CEE-86914C82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659E-C023-D54C-B74A-8077096EC026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020708-C7FD-4172-7485-E47DFA3BE304}"/>
              </a:ext>
            </a:extLst>
          </p:cNvPr>
          <p:cNvSpPr/>
          <p:nvPr/>
        </p:nvSpPr>
        <p:spPr bwMode="auto">
          <a:xfrm>
            <a:off x="3574132" y="3140968"/>
            <a:ext cx="2520280" cy="1008112"/>
          </a:xfrm>
          <a:prstGeom prst="rect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D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EPJ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B917D94C-EE8C-D389-4526-782447B256DF}"/>
              </a:ext>
            </a:extLst>
          </p:cNvPr>
          <p:cNvSpPr/>
          <p:nvPr/>
        </p:nvSpPr>
        <p:spPr bwMode="auto">
          <a:xfrm>
            <a:off x="7894612" y="3645024"/>
            <a:ext cx="1728192" cy="1080120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D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CPR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F5C12B55-AE64-E98D-F38A-142EC8F03AE1}"/>
              </a:ext>
            </a:extLst>
          </p:cNvPr>
          <p:cNvSpPr/>
          <p:nvPr/>
        </p:nvSpPr>
        <p:spPr bwMode="auto">
          <a:xfrm>
            <a:off x="5518348" y="5105061"/>
            <a:ext cx="3312368" cy="759835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GB" sz="2800" dirty="0">
                <a:solidFill>
                  <a:schemeClr val="bg1"/>
                </a:solidFill>
              </a:rPr>
              <a:t>S</a:t>
            </a:r>
            <a:r>
              <a:rPr lang="en-DK" sz="2800" dirty="0">
                <a:solidFill>
                  <a:schemeClr val="bg1"/>
                </a:solidFill>
              </a:rPr>
              <a:t>undhed.dk</a:t>
            </a:r>
            <a:endParaRPr kumimoji="0" lang="en-DK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39820731-F0E6-CB44-60D2-7FB8A76968C3}"/>
              </a:ext>
            </a:extLst>
          </p:cNvPr>
          <p:cNvSpPr/>
          <p:nvPr/>
        </p:nvSpPr>
        <p:spPr bwMode="auto">
          <a:xfrm>
            <a:off x="621804" y="5105061"/>
            <a:ext cx="3960440" cy="811966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D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EG Healthcare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1A90309-7115-E5AA-B572-0F237CBA88F4}"/>
              </a:ext>
            </a:extLst>
          </p:cNvPr>
          <p:cNvCxnSpPr>
            <a:stCxn id="3" idx="2"/>
            <a:endCxn id="8" idx="3"/>
          </p:cNvCxnSpPr>
          <p:nvPr/>
        </p:nvCxnSpPr>
        <p:spPr bwMode="auto">
          <a:xfrm rot="16200000" flipH="1">
            <a:off x="5504690" y="3478662"/>
            <a:ext cx="999425" cy="2340260"/>
          </a:xfrm>
          <a:prstGeom prst="curvedConnector3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A5D881A-B0E7-A21D-B16A-859FABF16098}"/>
              </a:ext>
            </a:extLst>
          </p:cNvPr>
          <p:cNvCxnSpPr>
            <a:cxnSpLocks/>
            <a:stCxn id="3" idx="3"/>
            <a:endCxn id="7" idx="2"/>
          </p:cNvCxnSpPr>
          <p:nvPr/>
        </p:nvCxnSpPr>
        <p:spPr bwMode="auto">
          <a:xfrm>
            <a:off x="6094412" y="3645024"/>
            <a:ext cx="1805561" cy="540060"/>
          </a:xfrm>
          <a:prstGeom prst="curvedConnector3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CDA33C0-03B7-BE8B-3234-3B25EE5EC403}"/>
              </a:ext>
            </a:extLst>
          </p:cNvPr>
          <p:cNvCxnSpPr>
            <a:stCxn id="9" idx="3"/>
            <a:endCxn id="3" idx="1"/>
          </p:cNvCxnSpPr>
          <p:nvPr/>
        </p:nvCxnSpPr>
        <p:spPr bwMode="auto">
          <a:xfrm rot="5400000" flipH="1" flipV="1">
            <a:off x="2334847" y="3912201"/>
            <a:ext cx="1506462" cy="972108"/>
          </a:xfrm>
          <a:prstGeom prst="curvedConnector2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7828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3930-20F2-85A6-DE91-B7670F500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DK" dirty="0"/>
              <a:t>ebpages and HTML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7BCB4-6F33-A28C-CE14-7679A9B1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060A2-D354-494B-935E-5268B6AF28E2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3B9D84-4110-D289-0922-7A4A40723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1079473"/>
            <a:ext cx="7518400" cy="554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D35FB-4D53-8DA6-C296-C73183FFA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57" y="1111171"/>
            <a:ext cx="7772400" cy="414020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6528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E6D5-C007-B029-A5E8-99C39566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Json or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7CBA5-74C5-965D-3DA2-FA651F6A1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71803"/>
          </a:xfrm>
        </p:spPr>
        <p:txBody>
          <a:bodyPr/>
          <a:lstStyle/>
          <a:p>
            <a:r>
              <a:rPr lang="en-DK" dirty="0"/>
              <a:t>Data format better suited for applications</a:t>
            </a: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F81D7-136F-33E7-7A65-42CD75F6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A08-A3E2-044D-824F-8A44D3A93AA4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D0BFB-A0FD-34D5-16BD-ECEFCA83718D}"/>
              </a:ext>
            </a:extLst>
          </p:cNvPr>
          <p:cNvSpPr txBox="1"/>
          <p:nvPr/>
        </p:nvSpPr>
        <p:spPr>
          <a:xfrm>
            <a:off x="909836" y="2064599"/>
            <a:ext cx="5184576" cy="3742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b="1" dirty="0">
                <a:latin typeface="+mj-lt"/>
              </a:rPr>
              <a:t>JSON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E.g. </a:t>
            </a:r>
            <a:r>
              <a:rPr lang="en-GB" sz="2000" dirty="0">
                <a:latin typeface="+mn-lt"/>
                <a:hlinkClick r:id="rId2"/>
              </a:rPr>
              <a:t>https://cvrapi.dk/api?search=novo&amp;country=dk</a:t>
            </a:r>
            <a:endParaRPr lang="en-GB" sz="20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JavaScript Object Notation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Lightweight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Simple to parse with </a:t>
            </a:r>
            <a:r>
              <a:rPr lang="en-GB" sz="2000" dirty="0">
                <a:latin typeface="+mn-lt"/>
                <a:hlinkClick r:id="rId3"/>
              </a:rPr>
              <a:t>https://www.newtonsoft.com/json</a:t>
            </a:r>
            <a:endParaRPr lang="en-GB" sz="20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GB" sz="20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GB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21B22-F69C-9194-807A-CD721E715A6D}"/>
              </a:ext>
            </a:extLst>
          </p:cNvPr>
          <p:cNvSpPr txBox="1"/>
          <p:nvPr/>
        </p:nvSpPr>
        <p:spPr>
          <a:xfrm>
            <a:off x="6095079" y="2064491"/>
            <a:ext cx="5184576" cy="3742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b="1" dirty="0">
                <a:latin typeface="+mj-lt"/>
              </a:rPr>
              <a:t>XML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E.g. </a:t>
            </a:r>
            <a:r>
              <a:rPr lang="en-GB" sz="2000" dirty="0">
                <a:latin typeface="+mn-lt"/>
                <a:hlinkClick r:id="rId4"/>
              </a:rPr>
              <a:t>https://cvrapi.dk/api?search=novo&amp;country=dk&amp;format=xml</a:t>
            </a:r>
            <a:endParaRPr lang="en-GB" sz="20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Extensible Markup language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Verbose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</a:rPr>
              <a:t>Parse with </a:t>
            </a:r>
            <a:r>
              <a:rPr lang="en-GB" sz="2000" dirty="0">
                <a:latin typeface="+mn-lt"/>
                <a:hlinkClick r:id="rId5"/>
              </a:rPr>
              <a:t>https://learn.microsoft.com/en-us/dotnet/api/system.xml.xmldocument?view=net-6.0</a:t>
            </a:r>
            <a:r>
              <a:rPr lang="en-GB" sz="2000" dirty="0">
                <a:latin typeface="+mn-lt"/>
              </a:rPr>
              <a:t> </a:t>
            </a:r>
          </a:p>
          <a:p>
            <a:pPr>
              <a:lnSpc>
                <a:spcPct val="95000"/>
              </a:lnSpc>
            </a:pPr>
            <a:endParaRPr lang="en-GB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599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8320-2750-613F-3FEC-07139726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6DDE-3861-58C3-507D-04F18998D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249" y="2381133"/>
            <a:ext cx="10220325" cy="1047867"/>
          </a:xfrm>
        </p:spPr>
        <p:txBody>
          <a:bodyPr/>
          <a:lstStyle/>
          <a:p>
            <a:r>
              <a:rPr lang="en-GB" sz="3200" dirty="0">
                <a:latin typeface="+mn-lt"/>
                <a:hlinkClick r:id="rId2"/>
              </a:rPr>
              <a:t>https://cvrapi.dk/api?search=novo&amp;country=dk</a:t>
            </a:r>
            <a:endParaRPr lang="en-GB" sz="3200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B5984-E95F-9834-17A2-4C2C4D3D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17C2-09EF-7A4A-B00F-E42A5EDF6CD0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79503C2-375E-ECA4-6670-2C808733B5E1}"/>
              </a:ext>
            </a:extLst>
          </p:cNvPr>
          <p:cNvSpPr/>
          <p:nvPr/>
        </p:nvSpPr>
        <p:spPr bwMode="auto">
          <a:xfrm rot="5400000">
            <a:off x="1222753" y="2663386"/>
            <a:ext cx="379918" cy="863278"/>
          </a:xfrm>
          <a:prstGeom prst="rightBrace">
            <a:avLst>
              <a:gd name="adj1" fmla="val 3964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C15C6B1-E80B-70C3-A63F-9352AD2FD849}"/>
              </a:ext>
            </a:extLst>
          </p:cNvPr>
          <p:cNvSpPr/>
          <p:nvPr/>
        </p:nvSpPr>
        <p:spPr bwMode="auto">
          <a:xfrm rot="5400000">
            <a:off x="2914532" y="2266933"/>
            <a:ext cx="379918" cy="1656184"/>
          </a:xfrm>
          <a:prstGeom prst="rightBrace">
            <a:avLst>
              <a:gd name="adj1" fmla="val 3964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CC66AB3-8EBC-4913-00F4-F06713D8E88E}"/>
              </a:ext>
            </a:extLst>
          </p:cNvPr>
          <p:cNvSpPr/>
          <p:nvPr/>
        </p:nvSpPr>
        <p:spPr bwMode="auto">
          <a:xfrm rot="5400000">
            <a:off x="4246679" y="2806994"/>
            <a:ext cx="379920" cy="576064"/>
          </a:xfrm>
          <a:prstGeom prst="rightBrace">
            <a:avLst>
              <a:gd name="adj1" fmla="val 3964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6747FA0-BEC0-EBF6-BCAD-BD0045650C47}"/>
              </a:ext>
            </a:extLst>
          </p:cNvPr>
          <p:cNvSpPr/>
          <p:nvPr/>
        </p:nvSpPr>
        <p:spPr bwMode="auto">
          <a:xfrm rot="5400000">
            <a:off x="7090996" y="754765"/>
            <a:ext cx="379918" cy="4680520"/>
          </a:xfrm>
          <a:prstGeom prst="rightBrace">
            <a:avLst>
              <a:gd name="adj1" fmla="val 3964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70459-7DC5-7EA5-89DA-C57970E8D848}"/>
              </a:ext>
            </a:extLst>
          </p:cNvPr>
          <p:cNvSpPr txBox="1"/>
          <p:nvPr/>
        </p:nvSpPr>
        <p:spPr>
          <a:xfrm rot="3979424">
            <a:off x="1053057" y="4031208"/>
            <a:ext cx="1582587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Protocol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F9736-413A-0D54-6190-22C32F7A9628}"/>
              </a:ext>
            </a:extLst>
          </p:cNvPr>
          <p:cNvSpPr txBox="1"/>
          <p:nvPr/>
        </p:nvSpPr>
        <p:spPr>
          <a:xfrm rot="3629377">
            <a:off x="2745461" y="3906871"/>
            <a:ext cx="1582587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Domain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A14A1-C429-C820-A105-B73498B6C850}"/>
              </a:ext>
            </a:extLst>
          </p:cNvPr>
          <p:cNvSpPr txBox="1"/>
          <p:nvPr/>
        </p:nvSpPr>
        <p:spPr>
          <a:xfrm rot="3684480">
            <a:off x="4019236" y="3925846"/>
            <a:ext cx="1582587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Filename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432B62-6E0F-ACEA-918F-E445C2E6EFFE}"/>
              </a:ext>
            </a:extLst>
          </p:cNvPr>
          <p:cNvSpPr txBox="1"/>
          <p:nvPr/>
        </p:nvSpPr>
        <p:spPr>
          <a:xfrm rot="3684480">
            <a:off x="6694621" y="4223990"/>
            <a:ext cx="2053899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44607-62FE-1AD0-DAFB-E6F6ECA1E40E}"/>
              </a:ext>
            </a:extLst>
          </p:cNvPr>
          <p:cNvSpPr txBox="1"/>
          <p:nvPr/>
        </p:nvSpPr>
        <p:spPr>
          <a:xfrm>
            <a:off x="981074" y="1340768"/>
            <a:ext cx="3167534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Uniform resource locator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E6BA403-8816-2D0D-7483-8C34BB2D718C}"/>
              </a:ext>
            </a:extLst>
          </p:cNvPr>
          <p:cNvSpPr/>
          <p:nvPr/>
        </p:nvSpPr>
        <p:spPr bwMode="auto">
          <a:xfrm rot="5400000" flipH="1">
            <a:off x="5438188" y="1583498"/>
            <a:ext cx="292388" cy="1287374"/>
          </a:xfrm>
          <a:prstGeom prst="rightBrace">
            <a:avLst>
              <a:gd name="adj1" fmla="val 39645"/>
              <a:gd name="adj2" fmla="val 4946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DAC61B6-D522-BD7B-F467-46B614464062}"/>
              </a:ext>
            </a:extLst>
          </p:cNvPr>
          <p:cNvSpPr/>
          <p:nvPr/>
        </p:nvSpPr>
        <p:spPr bwMode="auto">
          <a:xfrm rot="5400000" flipH="1">
            <a:off x="6722143" y="1776973"/>
            <a:ext cx="280968" cy="911843"/>
          </a:xfrm>
          <a:prstGeom prst="rightBrace">
            <a:avLst>
              <a:gd name="adj1" fmla="val 39645"/>
              <a:gd name="adj2" fmla="val 4946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FE162F-38B1-25A0-5AD3-70C5812C0AE5}"/>
              </a:ext>
            </a:extLst>
          </p:cNvPr>
          <p:cNvSpPr txBox="1"/>
          <p:nvPr/>
        </p:nvSpPr>
        <p:spPr>
          <a:xfrm rot="3684480">
            <a:off x="5105213" y="1363717"/>
            <a:ext cx="1094285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Key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318A39-D27F-AD14-996F-1C8A817E2AAD}"/>
              </a:ext>
            </a:extLst>
          </p:cNvPr>
          <p:cNvSpPr txBox="1"/>
          <p:nvPr/>
        </p:nvSpPr>
        <p:spPr>
          <a:xfrm rot="3684480">
            <a:off x="6276981" y="1428484"/>
            <a:ext cx="1094285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18482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8BE1-9382-1DC3-19CF-94D9DB21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ASP.NET Web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078B-7E99-62CB-A513-B161D542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This is Microsoft's recom</a:t>
            </a:r>
            <a:r>
              <a:rPr lang="en-GB" dirty="0"/>
              <a:t>m</a:t>
            </a:r>
            <a:r>
              <a:rPr lang="en-DK" dirty="0"/>
              <a:t>ended way of creating an API</a:t>
            </a:r>
          </a:p>
          <a:p>
            <a:pPr marL="774900" lvl="1" indent="-342900"/>
            <a:r>
              <a:rPr lang="en-DK" dirty="0"/>
              <a:t>Application Programming Interface</a:t>
            </a:r>
          </a:p>
          <a:p>
            <a:pPr marL="774900" lvl="1" indent="-342900"/>
            <a:endParaRPr lang="en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F79CA-E133-422F-6531-4772BD77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1551B-59AB-5840-A321-AC5FD9FD8164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180395-972C-C315-3588-B8424768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04" y="2348880"/>
            <a:ext cx="6710907" cy="38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8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A38B-B60E-48C9-4F33-A5285142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Creating 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C4ED-0985-C211-F18F-38411C146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373020"/>
            <a:ext cx="4676526" cy="4864291"/>
          </a:xfrm>
        </p:spPr>
        <p:txBody>
          <a:bodyPr/>
          <a:lstStyle/>
          <a:p>
            <a:r>
              <a:rPr lang="en-DK" dirty="0"/>
              <a:t>In Visual Studio</a:t>
            </a:r>
          </a:p>
          <a:p>
            <a:endParaRPr lang="en-DK" dirty="0"/>
          </a:p>
          <a:p>
            <a:pPr marL="457200" indent="-457200">
              <a:buFont typeface="+mj-lt"/>
              <a:buAutoNum type="arabicPeriod"/>
            </a:pPr>
            <a:r>
              <a:rPr lang="en-DK" dirty="0"/>
              <a:t>In the </a:t>
            </a:r>
            <a:r>
              <a:rPr lang="en-DK" i="1" dirty="0"/>
              <a:t>File</a:t>
            </a:r>
            <a:r>
              <a:rPr lang="en-DK" dirty="0"/>
              <a:t> menu choose </a:t>
            </a:r>
            <a:r>
              <a:rPr lang="en-DK" i="1" dirty="0"/>
              <a:t>New</a:t>
            </a:r>
            <a:r>
              <a:rPr lang="en-DK" dirty="0"/>
              <a:t> -&gt; </a:t>
            </a:r>
            <a:r>
              <a:rPr lang="en-DK" i="1" dirty="0"/>
              <a:t>Project</a:t>
            </a:r>
          </a:p>
          <a:p>
            <a:pPr marL="457200" indent="-457200">
              <a:buFont typeface="+mj-lt"/>
              <a:buAutoNum type="arabicPeriod"/>
            </a:pPr>
            <a:r>
              <a:rPr lang="en-DK" dirty="0"/>
              <a:t>Search for Web API and select ‘</a:t>
            </a:r>
            <a:r>
              <a:rPr lang="en-GB" b="1" dirty="0"/>
              <a:t>ASP.NET Core Web API</a:t>
            </a:r>
            <a:r>
              <a:rPr lang="en-DK" dirty="0"/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en-DK" dirty="0">
                <a:solidFill>
                  <a:srgbClr val="161616"/>
                </a:solidFill>
                <a:latin typeface="Segoe UI" panose="020B0502040204020203" pitchFamily="34" charset="0"/>
              </a:rPr>
              <a:t>In the Additionals information menu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DK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Make sure you uses .NET 6.0 or higher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DK" dirty="0">
                <a:solidFill>
                  <a:srgbClr val="161616"/>
                </a:solidFill>
                <a:latin typeface="Segoe UI" panose="020B0502040204020203" pitchFamily="34" charset="0"/>
              </a:rPr>
              <a:t>Make sure you </a:t>
            </a:r>
            <a:r>
              <a:rPr lang="en-DK" i="1" dirty="0">
                <a:solidFill>
                  <a:srgbClr val="161616"/>
                </a:solidFill>
                <a:latin typeface="Segoe UI" panose="020B0502040204020203" pitchFamily="34" charset="0"/>
              </a:rPr>
              <a:t>Use Controllers </a:t>
            </a:r>
            <a:r>
              <a:rPr lang="en-DK" dirty="0">
                <a:solidFill>
                  <a:srgbClr val="161616"/>
                </a:solidFill>
                <a:latin typeface="Segoe UI" panose="020B0502040204020203" pitchFamily="34" charset="0"/>
              </a:rPr>
              <a:t>are selected</a:t>
            </a:r>
          </a:p>
          <a:p>
            <a:pPr marL="457200" indent="-457200">
              <a:buFont typeface="+mj-lt"/>
              <a:buAutoNum type="arabicPeriod"/>
            </a:pPr>
            <a:endParaRPr lang="en-DK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DK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Run the project.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3EDC5-17DF-78C2-6F41-C4032D85F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03B7B-0F52-CF48-9B2F-D4AB0738454A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1026" name="Picture 2" descr="This project is configured to use SSL. To avoid SSL warnings in the browser you can choose to trust the self-signed certificate that IIS Express has generated. Would you like to trust the IIS Express SSL certificate?">
            <a:extLst>
              <a:ext uri="{FF2B5EF4-FFF2-40B4-BE49-F238E27FC236}">
                <a16:creationId xmlns:a16="http://schemas.microsoft.com/office/drawing/2014/main" id="{E833754A-0859-5968-DF40-52283399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499" y="687516"/>
            <a:ext cx="5302325" cy="222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curity warning dialog">
            <a:extLst>
              <a:ext uri="{FF2B5EF4-FFF2-40B4-BE49-F238E27FC236}">
                <a16:creationId xmlns:a16="http://schemas.microsoft.com/office/drawing/2014/main" id="{4FBCF154-B069-FF43-EA26-374C5F0C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5" y="2699882"/>
            <a:ext cx="4460851" cy="415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7DFF99-5E1B-7B89-4DF5-16A0A670A207}"/>
              </a:ext>
            </a:extLst>
          </p:cNvPr>
          <p:cNvCxnSpPr/>
          <p:nvPr/>
        </p:nvCxnSpPr>
        <p:spPr bwMode="auto">
          <a:xfrm flipH="1" flipV="1">
            <a:off x="10414892" y="2780928"/>
            <a:ext cx="504056" cy="2232248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EA54E9-F794-889C-17CE-62579670F55A}"/>
              </a:ext>
            </a:extLst>
          </p:cNvPr>
          <p:cNvCxnSpPr/>
          <p:nvPr/>
        </p:nvCxnSpPr>
        <p:spPr bwMode="auto">
          <a:xfrm flipH="1">
            <a:off x="8758708" y="5085184"/>
            <a:ext cx="2088232" cy="1296144"/>
          </a:xfrm>
          <a:prstGeom prst="straightConnector1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99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B7AB-7C3E-0841-27FB-2A20E2A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55BB-8A99-F6D8-7008-988688FBC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WeatherForecast.cs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</a:rPr>
              <a:t>Controllers/</a:t>
            </a:r>
          </a:p>
          <a:p>
            <a:pPr lvl="1" indent="0">
              <a:buNone/>
            </a:pPr>
            <a:r>
              <a:rPr lang="en-GB" dirty="0" err="1">
                <a:solidFill>
                  <a:srgbClr val="000000"/>
                </a:solidFill>
              </a:rPr>
              <a:t>WeatherForecastController.cs</a:t>
            </a:r>
            <a:endParaRPr lang="en-GB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</a:rPr>
              <a:t>Program.cs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lvl="1" indent="0">
              <a:buNone/>
            </a:pPr>
            <a:endParaRPr lang="en-GB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5CFA-6FE8-5E15-55C5-61B0B8ADC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C12CC-8921-9F49-B110-C6F081840CEE}" type="datetime1">
              <a:rPr lang="en-GB" smtClean="0"/>
              <a:t>02/11/2023</a:t>
            </a:fld>
            <a:r>
              <a:rPr lang="en-GB"/>
              <a:t>26/10/2023</a:t>
            </a:r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25AC94-1010-72EB-4A42-806C83E0E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t="20020" r="11026" b="10100"/>
          <a:stretch/>
        </p:blipFill>
        <p:spPr bwMode="auto">
          <a:xfrm>
            <a:off x="5518348" y="1568886"/>
            <a:ext cx="5976664" cy="39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851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Microsoft Macintosh PowerPoint</Application>
  <PresentationFormat>Custom</PresentationFormat>
  <Paragraphs>276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Consolas</vt:lpstr>
      <vt:lpstr>AU Passata</vt:lpstr>
      <vt:lpstr>Calibri</vt:lpstr>
      <vt:lpstr>Georgia</vt:lpstr>
      <vt:lpstr>Segoe UI</vt:lpstr>
      <vt:lpstr>Wingdings 3</vt:lpstr>
      <vt:lpstr>AU Passata Light</vt:lpstr>
      <vt:lpstr>Arial</vt:lpstr>
      <vt:lpstr>AU Peto</vt:lpstr>
      <vt:lpstr>Menlo</vt:lpstr>
      <vt:lpstr>AU 16:9</vt:lpstr>
      <vt:lpstr>ASP.NET WebAPI intro</vt:lpstr>
      <vt:lpstr>Agenda</vt:lpstr>
      <vt:lpstr>Where Do Data come from</vt:lpstr>
      <vt:lpstr>Webpages and HTML </vt:lpstr>
      <vt:lpstr>Json or XML</vt:lpstr>
      <vt:lpstr>URL</vt:lpstr>
      <vt:lpstr>ASP.NET Web Api</vt:lpstr>
      <vt:lpstr>Creating a project</vt:lpstr>
      <vt:lpstr>Generated Code</vt:lpstr>
      <vt:lpstr>Generated Code - model</vt:lpstr>
      <vt:lpstr>Generated Code</vt:lpstr>
      <vt:lpstr>Generated Code</vt:lpstr>
      <vt:lpstr>Exercises </vt:lpstr>
      <vt:lpstr>Requests</vt:lpstr>
      <vt:lpstr>Task + async/Await</vt:lpstr>
      <vt:lpstr>Requests</vt:lpstr>
      <vt:lpstr>Requests</vt:lpstr>
      <vt:lpstr>Requests</vt:lpstr>
      <vt:lpstr>Requests</vt:lpstr>
      <vt:lpstr>HTTP REsponse codes</vt:lpstr>
      <vt:lpstr>IActionResult</vt:lpstr>
      <vt:lpstr>Exercises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2023-11-02T14:09:06Z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637451870802122087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2943</vt:lpwstr>
  </property>
  <property fmtid="{D5CDD505-2E9C-101B-9397-08002B2CF9AE}" pid="62" name="colorthemechange">
    <vt:lpwstr>True</vt:lpwstr>
  </property>
</Properties>
</file>